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834" r:id="rId2"/>
    <p:sldId id="701" r:id="rId3"/>
    <p:sldId id="941" r:id="rId4"/>
    <p:sldId id="942" r:id="rId5"/>
    <p:sldId id="943" r:id="rId6"/>
    <p:sldId id="964" r:id="rId7"/>
    <p:sldId id="849" r:id="rId8"/>
    <p:sldId id="970" r:id="rId9"/>
    <p:sldId id="961" r:id="rId10"/>
    <p:sldId id="873" r:id="rId11"/>
    <p:sldId id="896" r:id="rId12"/>
    <p:sldId id="818" r:id="rId13"/>
    <p:sldId id="820" r:id="rId14"/>
    <p:sldId id="869" r:id="rId15"/>
    <p:sldId id="266" r:id="rId16"/>
    <p:sldId id="914" r:id="rId17"/>
    <p:sldId id="920" r:id="rId18"/>
    <p:sldId id="913" r:id="rId19"/>
    <p:sldId id="921" r:id="rId20"/>
    <p:sldId id="915" r:id="rId21"/>
    <p:sldId id="809" r:id="rId22"/>
    <p:sldId id="776" r:id="rId23"/>
    <p:sldId id="971" r:id="rId24"/>
    <p:sldId id="730" r:id="rId25"/>
    <p:sldId id="9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55E0-933B-2C40-8893-F3201506BB2A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7A207-D314-9B4C-8970-1B17C2F0F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9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7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CC327-AF56-C14D-AA77-1D566FC245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1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CC327-AF56-C14D-AA77-1D566FC245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599A-F220-6F02-28D2-8F808C0A8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D74CF-77BF-B50F-38D5-05EF67E2B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C2E89-8827-B12A-18F2-7A5E91F92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2DFCF-F297-CCE0-EAB6-665DFAB30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4C2A8-3176-2DD9-F060-FEAFFB5EB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019C-3679-D80D-5590-4FCE738E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ED5A9-5E73-3595-FFDD-06B92624F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F0B56-AC31-A91C-4C2F-17C09FB7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1D6C1-F28B-C208-7F85-B0D9057D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002D6-E170-75FC-47BD-9866F283D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83FA8-448D-A383-E0B0-0514A9E0D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51C3-A8E7-1F94-D2DA-6B6619503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6585C-4696-C5CE-F09A-C31F890C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A90EB-1A17-708A-99EE-104E4ABC2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1B9C1-F6D6-E1A9-DA6F-487C9618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9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190B0-0A70-0113-81D8-30F60295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C9677-9C15-2BC4-D3FB-18D88FEC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46F37-35A6-7D8B-E853-E9CC6A9D0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53343-C54C-45AD-5A11-320D0828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FD631-C4AF-B18D-E6DA-4324A822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0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8E7D-4AE9-8F98-3522-A3716B29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D4248-EB8D-50E5-4B8A-03708D7B2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2C8BE-441C-6508-D294-BE65DFB6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7C84E-2912-211B-1EF8-4807A8E8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B79A-3EA7-A03E-8B68-870019EA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0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A819-4BD4-BF97-0DC4-38A287A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65514-8C68-F1D5-F984-2DEE924E0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FAE27-0268-EBDA-7D73-3A6AFB656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57BA-0E77-43DE-006C-20ACB067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6CEAF-9AC4-32C7-BD88-128D70A1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A8453-EF57-19E7-2ED2-5D0E6F8D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1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525E-A01D-9954-C47B-9AE60466F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92F7D-1C1C-903D-BEA4-C30F4327E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9F2A6-4C83-C98B-650B-90EF18E7E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0A4AEA-2729-EB29-5790-EA7277B27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F2BFCF-388F-F39D-C439-CD7AE67E76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6FBC12-0043-FD50-888B-A45D9128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F8876-C0CB-6139-271C-3880A4931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9B51B-9032-3C09-7408-8E5446E1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0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3868F-4FFB-3D7B-82BB-22A12928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F13CA-5B62-825E-BEBC-BF9E82FF3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B0945-DAD1-03A4-9F18-B9253A5E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0E80A-B673-6BEE-B741-146FAD63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E436F-E3E8-8D6C-4F9C-94E1A92A0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42067-29C2-DBD8-C0A3-4EF26CC6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62E1B-7349-4647-AAFD-3F785054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8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D984-06A7-C7AD-C477-4A46391A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D802-49B2-5EA0-C2F1-BD1E1E930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60EC1-B70D-F68E-2AB4-A677CC27B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60036-BAD0-2FBF-2652-28578F44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75503-06E0-7689-A7E8-C371F17FC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B8AE9-3CAC-7148-BCEF-EA10C79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44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F0DA-7DF1-AAA8-4837-B205A8F86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A25CDA-BC2B-B155-7AC5-0DB1CCC12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280F6-604C-E7B8-1506-24CB6A946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6E2CD-ADBF-1DFF-7D1D-01DADF3E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5A1E8-3AB0-CE6A-A321-3C5095B9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7FD28-D30D-3C3A-67CC-4A53F198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4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86AC2-D255-5C63-CA2C-69C29F92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5D86-58D0-6211-460B-C417199A3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FF133-BB7D-C808-6E8E-EDBDC7B81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E5974-69CB-E24B-B9ED-188B730B5D3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57440-5C2F-2B65-44D7-E7592DAD7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5047E-E21A-2043-49AA-253A459CA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CC5B2-85BF-D04F-9B35-55B4E26B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s://arxiv.org/pdf/2002.11985.pdf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syncedreview.com/2020/02/12/17-billion-parameters-microsoft-deepspeed-breeds-worlds-largest-nlp-mode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pdf/2204.02311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syncedreview.com/2020/02/12/17-billion-parameters-microsoft-deepspeed-breeds-worlds-largest-nlp-model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8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addlePaddle/PaddleNLP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6096-B43D-C642-998D-CC87CE9F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49FF-A4E1-C940-A7F9-709D0650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I </a:t>
            </a:r>
            <a:r>
              <a:rPr lang="en-US" b="1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And how do I </a:t>
            </a:r>
            <a:r>
              <a:rPr lang="en-US" b="1" i="1" u="sng" dirty="0">
                <a:uFill>
                  <a:solidFill>
                    <a:srgbClr val="FF0000"/>
                  </a:solidFill>
                </a:uFill>
              </a:rPr>
              <a:t>use</a:t>
            </a:r>
            <a:r>
              <a:rPr lang="en-US" b="1" dirty="0"/>
              <a:t> the </a:t>
            </a:r>
            <a:r>
              <a:rPr lang="en-US" b="1" i="1" dirty="0"/>
              <a:t>good</a:t>
            </a:r>
            <a:r>
              <a:rPr lang="en-US" b="1" dirty="0"/>
              <a:t> stuff?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A: </a:t>
            </a:r>
            <a:r>
              <a:rPr lang="en-US" b="1" dirty="0" err="1"/>
              <a:t>gft_predict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B7941-2C40-F34C-AFDD-0DE05114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3789-6514-8A44-AE6A-64DF1D85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7B98-11D9-C946-BD4F-B2E61740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29FB06-CB8F-4D4D-9081-EC61E26F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1ACB2-6A56-994A-A7FD-C9D8A3B6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E09AE-641B-D545-88B9-9DB8850F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B8275-C180-BC4D-AB7E-4D2EFA4B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CCA46569-0D1F-6A4B-82C8-5765F62A3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9381"/>
            <a:ext cx="10515600" cy="3343825"/>
          </a:xfr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1657AF-65DC-E84F-B47F-B9DE232D4C33}"/>
              </a:ext>
            </a:extLst>
          </p:cNvPr>
          <p:cNvSpPr/>
          <p:nvPr/>
        </p:nvSpPr>
        <p:spPr>
          <a:xfrm>
            <a:off x="7043984" y="2048223"/>
            <a:ext cx="1253159" cy="1029652"/>
          </a:xfrm>
          <a:prstGeom prst="wedgeRoundRectCallout">
            <a:avLst>
              <a:gd name="adj1" fmla="val -41543"/>
              <a:gd name="adj2" fmla="val 847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$$$$</a:t>
            </a:r>
          </a:p>
          <a:p>
            <a:pPr algn="ctr"/>
            <a:r>
              <a:rPr lang="en-US" sz="2800" dirty="0"/>
              <a:t>(Cost)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EFEE6CA-F085-BD45-B3CC-73EA0F0C110B}"/>
              </a:ext>
            </a:extLst>
          </p:cNvPr>
          <p:cNvSpPr/>
          <p:nvPr/>
        </p:nvSpPr>
        <p:spPr>
          <a:xfrm>
            <a:off x="6486201" y="5416989"/>
            <a:ext cx="557783" cy="512434"/>
          </a:xfrm>
          <a:prstGeom prst="wedgeRoundRectCallout">
            <a:avLst>
              <a:gd name="adj1" fmla="val -26365"/>
              <a:gd name="adj2" fmla="val -724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$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32243E1-62C4-C44C-998E-3C983CB91E5C}"/>
              </a:ext>
            </a:extLst>
          </p:cNvPr>
          <p:cNvSpPr/>
          <p:nvPr/>
        </p:nvSpPr>
        <p:spPr>
          <a:xfrm>
            <a:off x="8071105" y="5597790"/>
            <a:ext cx="1982723" cy="1004686"/>
          </a:xfrm>
          <a:prstGeom prst="wedgeRoundRectCallout">
            <a:avLst>
              <a:gd name="adj1" fmla="val -94851"/>
              <a:gd name="adj2" fmla="val -378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less cost;</a:t>
            </a:r>
          </a:p>
          <a:p>
            <a:pPr algn="ctr"/>
            <a:r>
              <a:rPr lang="en-US" sz="2800" dirty="0"/>
              <a:t>more profit 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E6AB93A-0774-5B42-A4E4-F66871DE5311}"/>
              </a:ext>
            </a:extLst>
          </p:cNvPr>
          <p:cNvSpPr/>
          <p:nvPr/>
        </p:nvSpPr>
        <p:spPr>
          <a:xfrm>
            <a:off x="8420101" y="814111"/>
            <a:ext cx="1889759" cy="644357"/>
          </a:xfrm>
          <a:prstGeom prst="wedgeRoundRectCallout">
            <a:avLst>
              <a:gd name="adj1" fmla="val -54690"/>
              <a:gd name="adj2" fmla="val 125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One-Time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5025E16D-4659-A843-BC49-08A0A3908078}"/>
              </a:ext>
            </a:extLst>
          </p:cNvPr>
          <p:cNvSpPr/>
          <p:nvPr/>
        </p:nvSpPr>
        <p:spPr>
          <a:xfrm>
            <a:off x="10181845" y="4422943"/>
            <a:ext cx="1889759" cy="644357"/>
          </a:xfrm>
          <a:prstGeom prst="wedgeRoundRectCallout">
            <a:avLst>
              <a:gd name="adj1" fmla="val -54690"/>
              <a:gd name="adj2" fmla="val 125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Recurring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A3C0-AF89-0647-A4EC-72DDFC5E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ADDE5-5D72-1744-9F91-9F9C75D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(base)</a:t>
                </a: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30B4CE4E-6D7D-1346-BBD4-5FD00756CD15}"/>
                  </a:ext>
                </a:extLst>
              </p:cNvPr>
              <p:cNvSpPr/>
              <p:nvPr/>
            </p:nvSpPr>
            <p:spPr>
              <a:xfrm>
                <a:off x="1303020" y="1808110"/>
                <a:ext cx="2388373" cy="882396"/>
              </a:xfrm>
              <a:prstGeom prst="wedgeRoundRectCallout">
                <a:avLst>
                  <a:gd name="adj1" fmla="val 54286"/>
                  <a:gd name="adj2" fmla="val 8026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30B4CE4E-6D7D-1346-BBD4-5FD00756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20" y="1808110"/>
                <a:ext cx="2388373" cy="882396"/>
              </a:xfrm>
              <a:prstGeom prst="wedgeRoundRectCallout">
                <a:avLst>
                  <a:gd name="adj1" fmla="val 54286"/>
                  <a:gd name="adj2" fmla="val 80267"/>
                  <a:gd name="adj3" fmla="val 16667"/>
                </a:avLst>
              </a:prstGeom>
              <a:blipFill>
                <a:blip r:embed="rId9"/>
                <a:stretch>
                  <a:fillRect l="-1990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512373A-F1C0-424F-BEFB-B73EDA943C8C}"/>
                  </a:ext>
                </a:extLst>
              </p:cNvPr>
              <p:cNvSpPr/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286"/>
                  <a:gd name="adj2" fmla="val 29736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512373A-F1C0-424F-BEFB-B73EDA943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286"/>
                  <a:gd name="adj2" fmla="val 297365"/>
                  <a:gd name="adj3" fmla="val 16667"/>
                </a:avLst>
              </a:prstGeom>
              <a:blipFill>
                <a:blip r:embed="rId10"/>
                <a:stretch>
                  <a:fillRect l="-2010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CE93D790-104C-F04E-A9A9-206DBF703E23}"/>
                  </a:ext>
                </a:extLst>
              </p:cNvPr>
              <p:cNvSpPr/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477"/>
                  <a:gd name="adj2" fmla="val 36368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CE93D790-104C-F04E-A9A9-206DBF703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477"/>
                  <a:gd name="adj2" fmla="val 363686"/>
                  <a:gd name="adj3" fmla="val 16667"/>
                </a:avLst>
              </a:prstGeom>
              <a:blipFill>
                <a:blip r:embed="rId11"/>
                <a:stretch>
                  <a:fillRect l="-2010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D215D8C9-E4B3-D449-BC29-C5451CF4F074}"/>
                  </a:ext>
                </a:extLst>
              </p:cNvPr>
              <p:cNvSpPr/>
              <p:nvPr/>
            </p:nvSpPr>
            <p:spPr>
              <a:xfrm>
                <a:off x="1303019" y="1812524"/>
                <a:ext cx="2388373" cy="882396"/>
              </a:xfrm>
              <a:prstGeom prst="wedgeRoundRectCallout">
                <a:avLst>
                  <a:gd name="adj1" fmla="val 53520"/>
                  <a:gd name="adj2" fmla="val 4346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D215D8C9-E4B3-D449-BC29-C5451CF4F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12524"/>
                <a:ext cx="2388373" cy="882396"/>
              </a:xfrm>
              <a:prstGeom prst="wedgeRoundRectCallout">
                <a:avLst>
                  <a:gd name="adj1" fmla="val 53520"/>
                  <a:gd name="adj2" fmla="val 434670"/>
                  <a:gd name="adj3" fmla="val 16667"/>
                </a:avLst>
              </a:prstGeom>
              <a:blipFill>
                <a:blip r:embed="rId12"/>
                <a:stretch>
                  <a:fillRect l="-2030" t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4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igure 0">
            <a:extLst>
              <a:ext uri="{FF2B5EF4-FFF2-40B4-BE49-F238E27FC236}">
                <a16:creationId xmlns:a16="http://schemas.microsoft.com/office/drawing/2014/main" id="{B53E7BE5-1E5E-9D4C-9F38-6F0FEEFC12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541773"/>
            <a:ext cx="5932465" cy="321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FCE4E-3026-A444-ACC1-332F186D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Compression (Distillation): </a:t>
            </a:r>
            <a:br>
              <a:rPr lang="en-US" dirty="0"/>
            </a:br>
            <a:r>
              <a:rPr lang="en-US" dirty="0"/>
              <a:t>Important for Commercial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DEA0D-21F4-0D4F-B3F2-1F6990B4D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Popular Choices on Hubs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E10C9-5B5F-114F-9A74-0DF9626BA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Compression:</a:t>
            </a:r>
          </a:p>
          <a:p>
            <a:r>
              <a:rPr lang="en-US" dirty="0"/>
              <a:t>Trade-offs: Size vs. Accuracy</a:t>
            </a:r>
          </a:p>
        </p:txBody>
      </p:sp>
      <p:pic>
        <p:nvPicPr>
          <p:cNvPr id="11" name="Content Placeholder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043CB25-55C7-0F48-82F6-58BF39B513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46800" y="2505075"/>
            <a:ext cx="4033988" cy="368458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336AF-19D8-3648-B8AC-CAF718CE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54ECE-170F-C443-A38F-9E7652D0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ACDB1-25B8-BF45-8985-B9627DAB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36DF1-5C32-094B-9845-BD5298DAC707}"/>
              </a:ext>
            </a:extLst>
          </p:cNvPr>
          <p:cNvSpPr txBox="1"/>
          <p:nvPr/>
        </p:nvSpPr>
        <p:spPr>
          <a:xfrm>
            <a:off x="6746800" y="6123543"/>
            <a:ext cx="37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https://arxiv.org/pdf/2002.11985.pdf</a:t>
            </a:r>
            <a:r>
              <a:rPr lang="en-US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295AD8-36F2-444C-9247-2C2119DF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17" y="2475653"/>
            <a:ext cx="4614278" cy="44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56D2355-7158-DF44-93CE-29FA096D7746}"/>
              </a:ext>
            </a:extLst>
          </p:cNvPr>
          <p:cNvSpPr/>
          <p:nvPr/>
        </p:nvSpPr>
        <p:spPr>
          <a:xfrm>
            <a:off x="5240944" y="3280728"/>
            <a:ext cx="2214394" cy="671194"/>
          </a:xfrm>
          <a:prstGeom prst="wedgeRoundRectCallout">
            <a:avLst>
              <a:gd name="adj1" fmla="val 94048"/>
              <a:gd name="adj2" fmla="val 172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Pick any two</a:t>
            </a:r>
            <a:endParaRPr lang="en-US" sz="1050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60B047A-6CBF-2842-BDF4-BCA423B50BAC}"/>
              </a:ext>
            </a:extLst>
          </p:cNvPr>
          <p:cNvSpPr/>
          <p:nvPr/>
        </p:nvSpPr>
        <p:spPr>
          <a:xfrm>
            <a:off x="9831608" y="6032696"/>
            <a:ext cx="2214394" cy="783212"/>
          </a:xfrm>
          <a:prstGeom prst="wedgeRoundRectCallout">
            <a:avLst>
              <a:gd name="adj1" fmla="val -42750"/>
              <a:gd name="adj2" fmla="val -757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Compressed</a:t>
            </a:r>
            <a:endParaRPr lang="en-US" sz="1050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E07D258-55B3-6947-AF1C-593D52BF3207}"/>
              </a:ext>
            </a:extLst>
          </p:cNvPr>
          <p:cNvSpPr/>
          <p:nvPr/>
        </p:nvSpPr>
        <p:spPr>
          <a:xfrm>
            <a:off x="9831608" y="6032696"/>
            <a:ext cx="2214394" cy="783212"/>
          </a:xfrm>
          <a:prstGeom prst="wedgeRoundRectCallout">
            <a:avLst>
              <a:gd name="adj1" fmla="val -127815"/>
              <a:gd name="adj2" fmla="val -559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Compressed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5896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/>
      <p:bldP spid="16" grpId="0" animBg="1"/>
      <p:bldP spid="1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4252C60-5A3E-854C-9DBC-61D02119F3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6676" y="1328566"/>
            <a:ext cx="5823336" cy="6111383"/>
          </a:xfr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186FA6C-5A54-8D45-8AAF-6D8765A0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7" y="68114"/>
            <a:ext cx="5454059" cy="524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27813-6B27-0C4A-98A7-33CD3AD3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24975" cy="1325563"/>
          </a:xfrm>
        </p:spPr>
        <p:txBody>
          <a:bodyPr>
            <a:noAutofit/>
          </a:bodyPr>
          <a:lstStyle/>
          <a:p>
            <a:r>
              <a:rPr lang="en-US" sz="3200" dirty="0"/>
              <a:t>Lesson: Focus on Bottlenecks</a:t>
            </a:r>
            <a:br>
              <a:rPr lang="en-US" sz="3600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1723A1D-F7A9-2A47-8F74-A1EF0B0E96A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743135" cy="4351338"/>
              </a:xfrm>
            </p:spPr>
            <p:txBody>
              <a:bodyPr/>
              <a:lstStyle/>
              <a:p>
                <a:r>
                  <a:rPr lang="en-US" dirty="0"/>
                  <a:t>Fixed Costs: One-time up-front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Training Costs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5 cars</a:t>
                </a:r>
              </a:p>
              <a:p>
                <a:r>
                  <a:rPr lang="en-US" dirty="0"/>
                  <a:t>Variable Costs: Recurring costs</a:t>
                </a:r>
              </a:p>
              <a:p>
                <a:pPr lvl="1"/>
                <a:r>
                  <a:rPr lang="en-US" dirty="0"/>
                  <a:t>Inference Costs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5 cars</a:t>
                </a:r>
              </a:p>
              <a:p>
                <a:pPr lvl="2"/>
                <a:r>
                  <a:rPr lang="en-US" dirty="0"/>
                  <a:t>Deploy a model to 1B people</a:t>
                </a:r>
              </a:p>
              <a:p>
                <a:pPr lvl="2"/>
                <a:r>
                  <a:rPr lang="en-US" dirty="0"/>
                  <a:t>Who use it every day (for years)</a:t>
                </a:r>
              </a:p>
              <a:p>
                <a:r>
                  <a:rPr lang="en-US" dirty="0"/>
                  <a:t>If the application goes viral (success)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𝑣𝑎𝑟𝑖𝑎𝑏𝑙𝑒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1723A1D-F7A9-2A47-8F74-A1EF0B0E9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743135" cy="4351338"/>
              </a:xfrm>
              <a:blipFill>
                <a:blip r:embed="rId5"/>
                <a:stretch>
                  <a:fillRect l="-1762" t="-2326" r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95CE6-11C1-0541-97D2-6B8076F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ED9C8-B190-D845-AB85-20BF39FC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1D7BF-C119-0244-9B61-D0C4185C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9D063B-8BB6-DF4D-9A8B-C6A3001AAFA8}"/>
              </a:ext>
            </a:extLst>
          </p:cNvPr>
          <p:cNvSpPr txBox="1">
            <a:spLocks/>
          </p:cNvSpPr>
          <p:nvPr/>
        </p:nvSpPr>
        <p:spPr>
          <a:xfrm>
            <a:off x="0" y="4604824"/>
            <a:ext cx="5897879" cy="1669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5D32438-4FBA-954B-8244-FCAD005D024C}"/>
              </a:ext>
            </a:extLst>
          </p:cNvPr>
          <p:cNvSpPr/>
          <p:nvPr/>
        </p:nvSpPr>
        <p:spPr>
          <a:xfrm>
            <a:off x="10310446" y="2204514"/>
            <a:ext cx="1220372" cy="603074"/>
          </a:xfrm>
          <a:prstGeom prst="wedgeRoundRectCallout">
            <a:avLst>
              <a:gd name="adj1" fmla="val -80031"/>
              <a:gd name="adj2" fmla="val 33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Relatively small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34E1D41-A5C1-E145-859E-ADFA48D5D321}"/>
                  </a:ext>
                </a:extLst>
              </p:cNvPr>
              <p:cNvSpPr/>
              <p:nvPr/>
            </p:nvSpPr>
            <p:spPr>
              <a:xfrm>
                <a:off x="6128826" y="205762"/>
                <a:ext cx="5401992" cy="1340640"/>
              </a:xfrm>
              <a:prstGeom prst="wedgeRoundRectCallout">
                <a:avLst>
                  <a:gd name="adj1" fmla="val -58695"/>
                  <a:gd name="adj2" fmla="val 1441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Bottleneck for Global Warming: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𝑡𝑟𝑎𝑛𝑠𝑝𝑜𝑟𝑡𝑎𝑡𝑖𝑜𝑛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𝑐𝑎𝑟𝑠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𝑠𝑚𝑎𝑟𝑡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𝑠𝑝𝑒𝑎𝑘𝑒𝑟𝑠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≫5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34E1D41-A5C1-E145-859E-ADFA48D5D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826" y="205762"/>
                <a:ext cx="5401992" cy="1340640"/>
              </a:xfrm>
              <a:prstGeom prst="wedgeRoundRectCallout">
                <a:avLst>
                  <a:gd name="adj1" fmla="val -58695"/>
                  <a:gd name="adj2" fmla="val 14413"/>
                  <a:gd name="adj3" fmla="val 16667"/>
                </a:avLst>
              </a:prstGeom>
              <a:blipFill>
                <a:blip r:embed="rId6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120D1B91-C693-024E-83DC-A0E28AD3E642}"/>
                  </a:ext>
                </a:extLst>
              </p:cNvPr>
              <p:cNvSpPr/>
              <p:nvPr/>
            </p:nvSpPr>
            <p:spPr>
              <a:xfrm>
                <a:off x="5462574" y="1665277"/>
                <a:ext cx="6136618" cy="1210799"/>
              </a:xfrm>
              <a:prstGeom prst="wedgeRoundRectCallout">
                <a:avLst>
                  <a:gd name="adj1" fmla="val -106804"/>
                  <a:gd name="adj2" fmla="val 11477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/>
                  <a:t>Commercial Practice: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120D1B91-C693-024E-83DC-A0E28AD3E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574" y="1665277"/>
                <a:ext cx="6136618" cy="1210799"/>
              </a:xfrm>
              <a:prstGeom prst="wedgeRoundRectCallout">
                <a:avLst>
                  <a:gd name="adj1" fmla="val -106804"/>
                  <a:gd name="adj2" fmla="val 114779"/>
                  <a:gd name="adj3" fmla="val 16667"/>
                </a:avLst>
              </a:prstGeom>
              <a:blipFill>
                <a:blip r:embed="rId7"/>
                <a:stretch>
                  <a:fillRect t="-7500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05D31B92-4877-9A44-99B2-DE0918EEEFC7}"/>
                  </a:ext>
                </a:extLst>
              </p:cNvPr>
              <p:cNvSpPr/>
              <p:nvPr/>
            </p:nvSpPr>
            <p:spPr>
              <a:xfrm>
                <a:off x="5462574" y="1674496"/>
                <a:ext cx="6136618" cy="1210799"/>
              </a:xfrm>
              <a:prstGeom prst="wedgeRoundRectCallout">
                <a:avLst>
                  <a:gd name="adj1" fmla="val -61262"/>
                  <a:gd name="adj2" fmla="val 8960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/>
                  <a:t>Commercial Practice: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05D31B92-4877-9A44-99B2-DE0918EE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574" y="1674496"/>
                <a:ext cx="6136618" cy="1210799"/>
              </a:xfrm>
              <a:prstGeom prst="wedgeRoundRectCallout">
                <a:avLst>
                  <a:gd name="adj1" fmla="val -61262"/>
                  <a:gd name="adj2" fmla="val 89605"/>
                  <a:gd name="adj3" fmla="val 16667"/>
                </a:avLst>
              </a:prstGeom>
              <a:blipFill>
                <a:blip r:embed="rId8"/>
                <a:stretch>
                  <a:fillRect t="-8889" r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16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309F452B-6E98-D64B-97F2-5308BFB8D0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5300" strike="dblStrike" dirty="0"/>
                  <a:t>Base/Foundation/Pre-Trained Models</a:t>
                </a:r>
                <a:br>
                  <a:rPr lang="en-US" dirty="0"/>
                </a:br>
                <a:r>
                  <a:rPr lang="en-US" b="1" i="1" u="dbl" dirty="0">
                    <a:highlight>
                      <a:srgbClr val="FFFF00"/>
                    </a:highlight>
                  </a:rPr>
                  <a:t>Recommendation</a:t>
                </a:r>
                <a:r>
                  <a:rPr lang="en-US" dirty="0"/>
                  <a:t>: Download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Hubs</a:t>
                </a:r>
                <a:endParaRPr lang="en-US" i="1" dirty="0"/>
              </a:p>
            </p:txBody>
          </p:sp>
        </mc:Choice>
        <mc:Fallback xmlns=""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309F452B-6E98-D64B-97F2-5308BFB8D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54" t="-1714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737C89F-FD40-E342-ABC9-A3E1F8B25B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Some Popular Pre-Trained Models: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737C89F-FD40-E342-ABC9-A3E1F8B25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96EE63-42CA-8D43-AC54-3AA440482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Some Popular Datasets for Pre-Training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C08A3-27F7-5746-8F2A-DA812F5C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4DE2E-8DF6-C642-8988-3CB2B161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5B19-75A8-DF4F-ADF1-5A5A1DC1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9DCCB7-EC5D-414F-A51D-ACA6EF5B209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7" y="2505075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5D7E1C-C278-1D42-B3AE-D4BE1233CAD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05074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9682F3F0-FA44-2F43-8FEC-029BBD4A1E21}"/>
              </a:ext>
            </a:extLst>
          </p:cNvPr>
          <p:cNvSpPr/>
          <p:nvPr/>
        </p:nvSpPr>
        <p:spPr>
          <a:xfrm>
            <a:off x="2360204" y="5845979"/>
            <a:ext cx="4320081" cy="668969"/>
          </a:xfrm>
          <a:prstGeom prst="wedgeRoundRectCallout">
            <a:avLst>
              <a:gd name="adj1" fmla="val -26689"/>
              <a:gd name="adj2" fmla="val -982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DDI </a:t>
            </a:r>
            <a:r>
              <a:rPr lang="en-US" sz="2800" dirty="0">
                <a:sym typeface="Wingdings" pitchFamily="2" charset="2"/>
              </a:rPr>
              <a:t> Don’t Do It (yourself)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C1963-48FF-6649-93AC-127AB327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" y="750409"/>
            <a:ext cx="9799014" cy="5513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95F25-6F29-9643-AFD9-34268EBF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5" y="70337"/>
            <a:ext cx="10977251" cy="704272"/>
          </a:xfrm>
        </p:spPr>
        <p:txBody>
          <a:bodyPr>
            <a:normAutofit/>
          </a:bodyPr>
          <a:lstStyle/>
          <a:p>
            <a:r>
              <a:rPr lang="en-US" dirty="0"/>
              <a:t>Bigger Models are Better (but less efficient)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40FCA-3D84-DE40-B813-FFE359BDE6A4}"/>
              </a:ext>
            </a:extLst>
          </p:cNvPr>
          <p:cNvSpPr txBox="1"/>
          <p:nvPr/>
        </p:nvSpPr>
        <p:spPr>
          <a:xfrm>
            <a:off x="124019" y="644836"/>
            <a:ext cx="11957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Source: Microsoft blog (</a:t>
            </a:r>
            <a:r>
              <a:rPr lang="en-US" sz="1100" dirty="0">
                <a:hlinkClick r:id="rId4"/>
              </a:rPr>
              <a:t>https://syncedreview.com/2020/02/12/17-billion-parameters-microsoft-deepspeed-breeds-worlds-largest-nlp-model/</a:t>
            </a:r>
            <a:r>
              <a:rPr lang="en-US" sz="1100" dirty="0"/>
              <a:t>) and Kunle </a:t>
            </a:r>
            <a:r>
              <a:rPr lang="en-US" sz="1100" dirty="0" err="1"/>
              <a:t>Olukton’s</a:t>
            </a:r>
            <a:r>
              <a:rPr lang="en-US" sz="1100" dirty="0"/>
              <a:t> presentation at </a:t>
            </a:r>
            <a:r>
              <a:rPr lang="en-US" sz="1100" dirty="0" err="1"/>
              <a:t>ScaledML</a:t>
            </a:r>
            <a:endParaRPr lang="en-US" sz="11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A2E0878-7A25-FA40-8186-D1BD9CE02195}"/>
              </a:ext>
            </a:extLst>
          </p:cNvPr>
          <p:cNvSpPr/>
          <p:nvPr/>
        </p:nvSpPr>
        <p:spPr>
          <a:xfrm>
            <a:off x="8505020" y="3245339"/>
            <a:ext cx="1752369" cy="943902"/>
          </a:xfrm>
          <a:prstGeom prst="wedgeRoundRectCallout">
            <a:avLst>
              <a:gd name="adj1" fmla="val -77086"/>
              <a:gd name="adj2" fmla="val -133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8b Parameters</a:t>
            </a:r>
          </a:p>
          <a:p>
            <a:pPr algn="ctr"/>
            <a:r>
              <a:rPr lang="en-US" dirty="0"/>
              <a:t>512 GPUs</a:t>
            </a:r>
          </a:p>
          <a:p>
            <a:pPr algn="ctr"/>
            <a:r>
              <a:rPr lang="en-US" dirty="0"/>
              <a:t>20% efficiency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D344EF9-9140-324D-BA80-335666C80BC5}"/>
              </a:ext>
            </a:extLst>
          </p:cNvPr>
          <p:cNvSpPr/>
          <p:nvPr/>
        </p:nvSpPr>
        <p:spPr>
          <a:xfrm>
            <a:off x="9521606" y="1808078"/>
            <a:ext cx="1832194" cy="750277"/>
          </a:xfrm>
          <a:prstGeom prst="wedgeRoundRectCallout">
            <a:avLst>
              <a:gd name="adj1" fmla="val -53618"/>
              <a:gd name="adj2" fmla="val -1179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17b Parameters</a:t>
            </a:r>
          </a:p>
          <a:p>
            <a:pPr algn="ctr"/>
            <a:r>
              <a:rPr lang="en-US" dirty="0"/>
              <a:t>1000 GPUs</a:t>
            </a:r>
          </a:p>
          <a:p>
            <a:pPr algn="ctr"/>
            <a:r>
              <a:rPr lang="en-US" dirty="0"/>
              <a:t>6%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037F1-901F-1746-8A55-ACB92684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C0AA6-FDDF-F34A-8288-DB985FEF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BC0F0-FAAA-804C-8E6F-BFAB43D3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B16C2-1257-934E-8909-E858E1BD9F09}" type="slidenum">
              <a:rPr lang="en-US" smtClean="0"/>
              <a:t>15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AE8EFE-2899-7B41-B8B0-031CC27FC46E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62978"/>
              <a:gd name="adj2" fmla="val -389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48E08B-64F6-1242-829A-0790675FFB70}"/>
              </a:ext>
            </a:extLst>
          </p:cNvPr>
          <p:cNvCxnSpPr>
            <a:cxnSpLocks/>
          </p:cNvCxnSpPr>
          <p:nvPr/>
        </p:nvCxnSpPr>
        <p:spPr>
          <a:xfrm flipV="1">
            <a:off x="2934119" y="5538740"/>
            <a:ext cx="1014883" cy="904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1E8D89-E458-2346-9A30-00DCC65C1B4A}"/>
              </a:ext>
            </a:extLst>
          </p:cNvPr>
          <p:cNvCxnSpPr>
            <a:cxnSpLocks/>
          </p:cNvCxnSpPr>
          <p:nvPr/>
        </p:nvCxnSpPr>
        <p:spPr>
          <a:xfrm flipV="1">
            <a:off x="3989195" y="5345723"/>
            <a:ext cx="1065126" cy="193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BBEE51-4732-AA49-8862-12AC08CC1F6D}"/>
              </a:ext>
            </a:extLst>
          </p:cNvPr>
          <p:cNvCxnSpPr>
            <a:cxnSpLocks/>
          </p:cNvCxnSpPr>
          <p:nvPr/>
        </p:nvCxnSpPr>
        <p:spPr>
          <a:xfrm flipV="1">
            <a:off x="5054321" y="5034224"/>
            <a:ext cx="1041679" cy="3105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07BC1A-CBC8-5B44-B237-3067A55E7F1C}"/>
              </a:ext>
            </a:extLst>
          </p:cNvPr>
          <p:cNvCxnSpPr>
            <a:cxnSpLocks/>
          </p:cNvCxnSpPr>
          <p:nvPr/>
        </p:nvCxnSpPr>
        <p:spPr>
          <a:xfrm flipV="1">
            <a:off x="6096000" y="4493697"/>
            <a:ext cx="985765" cy="55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555CFD-03CD-584A-A39D-7289534250F1}"/>
              </a:ext>
            </a:extLst>
          </p:cNvPr>
          <p:cNvCxnSpPr>
            <a:cxnSpLocks/>
          </p:cNvCxnSpPr>
          <p:nvPr/>
        </p:nvCxnSpPr>
        <p:spPr>
          <a:xfrm flipV="1">
            <a:off x="7061283" y="3857440"/>
            <a:ext cx="766819" cy="6385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9998AC-007B-6F4D-8BFA-99C84758C969}"/>
              </a:ext>
            </a:extLst>
          </p:cNvPr>
          <p:cNvCxnSpPr>
            <a:cxnSpLocks/>
          </p:cNvCxnSpPr>
          <p:nvPr/>
        </p:nvCxnSpPr>
        <p:spPr>
          <a:xfrm flipV="1">
            <a:off x="7769990" y="3134263"/>
            <a:ext cx="591983" cy="770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62804B-C0CB-AD4C-A572-57D8CAAFC017}"/>
              </a:ext>
            </a:extLst>
          </p:cNvPr>
          <p:cNvCxnSpPr>
            <a:cxnSpLocks/>
          </p:cNvCxnSpPr>
          <p:nvPr/>
        </p:nvCxnSpPr>
        <p:spPr>
          <a:xfrm flipV="1">
            <a:off x="8314608" y="2421653"/>
            <a:ext cx="533332" cy="77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D62D14-C807-D444-94E0-7EDFD8221D1F}"/>
              </a:ext>
            </a:extLst>
          </p:cNvPr>
          <p:cNvCxnSpPr>
            <a:cxnSpLocks/>
          </p:cNvCxnSpPr>
          <p:nvPr/>
        </p:nvCxnSpPr>
        <p:spPr>
          <a:xfrm flipV="1">
            <a:off x="8843214" y="1308916"/>
            <a:ext cx="467311" cy="1115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81CB55-68E0-9644-A9D5-3F94E983680F}"/>
              </a:ext>
            </a:extLst>
          </p:cNvPr>
          <p:cNvCxnSpPr>
            <a:cxnSpLocks/>
          </p:cNvCxnSpPr>
          <p:nvPr/>
        </p:nvCxnSpPr>
        <p:spPr>
          <a:xfrm flipV="1">
            <a:off x="1507253" y="5616266"/>
            <a:ext cx="1426866" cy="12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2E627DE-1A99-FBC5-F3ED-AABF08ECF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656" y="1730368"/>
            <a:ext cx="4969787" cy="29396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C3DC041-B4FB-3E40-8398-997FD9C9012C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12337"/>
              <a:gd name="adj2" fmla="val 170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sz="1600" dirty="0"/>
              <a:t>(too expensive for academia)</a:t>
            </a:r>
          </a:p>
        </p:txBody>
      </p:sp>
    </p:spTree>
    <p:extLst>
      <p:ext uri="{BB962C8B-B14F-4D97-AF65-F5344CB8AC3E}">
        <p14:creationId xmlns:p14="http://schemas.microsoft.com/office/powerpoint/2010/main" val="65836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D855-8645-5C48-A24D-7542D757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540B Parameters: </a:t>
            </a:r>
            <a:br>
              <a:rPr lang="en-US" dirty="0"/>
            </a:br>
            <a:r>
              <a:rPr lang="en-US" sz="2800" dirty="0">
                <a:hlinkClick r:id="rId2"/>
              </a:rPr>
              <a:t>https://arxiv.org/pdf/2204.02311.pdf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2DC05947-8A56-B84A-BEEE-5B061647FF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4385" y="2394513"/>
            <a:ext cx="5771565" cy="39618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48472-74CB-B14E-B3AD-5B080A97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1455C-DB09-384E-8533-A72EDF19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C3A1-6EA9-BC4A-9B16-0635FD10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16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90E9A22-2863-AD28-8542-BCE074CEC0C1}"/>
              </a:ext>
            </a:extLst>
          </p:cNvPr>
          <p:cNvSpPr/>
          <p:nvPr/>
        </p:nvSpPr>
        <p:spPr>
          <a:xfrm>
            <a:off x="7343009" y="1145021"/>
            <a:ext cx="2956401" cy="943902"/>
          </a:xfrm>
          <a:prstGeom prst="wedgeRoundRectCallout">
            <a:avLst>
              <a:gd name="adj1" fmla="val 16756"/>
              <a:gd name="adj2" fmla="val 830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218A1B1-E19E-1092-EE4A-26EE86E114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27394" y="1912521"/>
            <a:ext cx="5181600" cy="133975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05F47-BAFA-92EE-DC9B-3B315E7A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65" y="3738681"/>
            <a:ext cx="6372941" cy="25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C1963-48FF-6649-93AC-127AB327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" y="750409"/>
            <a:ext cx="9799014" cy="5513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95F25-6F29-9643-AFD9-34268EBF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5" y="70337"/>
            <a:ext cx="10977251" cy="704272"/>
          </a:xfrm>
        </p:spPr>
        <p:txBody>
          <a:bodyPr>
            <a:normAutofit/>
          </a:bodyPr>
          <a:lstStyle/>
          <a:p>
            <a:r>
              <a:rPr lang="en-US" dirty="0"/>
              <a:t>Bigger Models are Better (but less efficient)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40FCA-3D84-DE40-B813-FFE359BDE6A4}"/>
              </a:ext>
            </a:extLst>
          </p:cNvPr>
          <p:cNvSpPr txBox="1"/>
          <p:nvPr/>
        </p:nvSpPr>
        <p:spPr>
          <a:xfrm>
            <a:off x="124019" y="644836"/>
            <a:ext cx="11957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Source: Microsoft blog (</a:t>
            </a:r>
            <a:r>
              <a:rPr lang="en-US" sz="1100" dirty="0">
                <a:hlinkClick r:id="rId4"/>
              </a:rPr>
              <a:t>https://syncedreview.com/2020/02/12/17-billion-parameters-microsoft-deepspeed-breeds-worlds-largest-nlp-model/</a:t>
            </a:r>
            <a:r>
              <a:rPr lang="en-US" sz="1100" dirty="0"/>
              <a:t>) and Kunle </a:t>
            </a:r>
            <a:r>
              <a:rPr lang="en-US" sz="1100" dirty="0" err="1"/>
              <a:t>Olukton’s</a:t>
            </a:r>
            <a:r>
              <a:rPr lang="en-US" sz="1100" dirty="0"/>
              <a:t> presentation at </a:t>
            </a:r>
            <a:r>
              <a:rPr lang="en-US" sz="1100" dirty="0" err="1"/>
              <a:t>ScaledML</a:t>
            </a:r>
            <a:endParaRPr lang="en-US" sz="11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A2E0878-7A25-FA40-8186-D1BD9CE02195}"/>
              </a:ext>
            </a:extLst>
          </p:cNvPr>
          <p:cNvSpPr/>
          <p:nvPr/>
        </p:nvSpPr>
        <p:spPr>
          <a:xfrm>
            <a:off x="8505020" y="3245339"/>
            <a:ext cx="1752369" cy="943902"/>
          </a:xfrm>
          <a:prstGeom prst="wedgeRoundRectCallout">
            <a:avLst>
              <a:gd name="adj1" fmla="val -77086"/>
              <a:gd name="adj2" fmla="val -133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8b Parameters</a:t>
            </a:r>
          </a:p>
          <a:p>
            <a:pPr algn="ctr"/>
            <a:r>
              <a:rPr lang="en-US" dirty="0"/>
              <a:t>512 GPUs</a:t>
            </a:r>
          </a:p>
          <a:p>
            <a:pPr algn="ctr"/>
            <a:r>
              <a:rPr lang="en-US" dirty="0"/>
              <a:t>20% efficiency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D344EF9-9140-324D-BA80-335666C80BC5}"/>
              </a:ext>
            </a:extLst>
          </p:cNvPr>
          <p:cNvSpPr/>
          <p:nvPr/>
        </p:nvSpPr>
        <p:spPr>
          <a:xfrm>
            <a:off x="9521606" y="1808078"/>
            <a:ext cx="1832194" cy="750277"/>
          </a:xfrm>
          <a:prstGeom prst="wedgeRoundRectCallout">
            <a:avLst>
              <a:gd name="adj1" fmla="val -53618"/>
              <a:gd name="adj2" fmla="val -1179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17b Parameters</a:t>
            </a:r>
          </a:p>
          <a:p>
            <a:pPr algn="ctr"/>
            <a:r>
              <a:rPr lang="en-US" dirty="0"/>
              <a:t>1000 GPUs</a:t>
            </a:r>
          </a:p>
          <a:p>
            <a:pPr algn="ctr"/>
            <a:r>
              <a:rPr lang="en-US" dirty="0"/>
              <a:t>6%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037F1-901F-1746-8A55-ACB92684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C0AA6-FDDF-F34A-8288-DB985FEF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BC0F0-FAAA-804C-8E6F-BFAB43D3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B16C2-1257-934E-8909-E858E1BD9F09}" type="slidenum">
              <a:rPr lang="en-US" smtClean="0"/>
              <a:t>17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AE8EFE-2899-7B41-B8B0-031CC27FC46E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62978"/>
              <a:gd name="adj2" fmla="val -389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48E08B-64F6-1242-829A-0790675FFB70}"/>
              </a:ext>
            </a:extLst>
          </p:cNvPr>
          <p:cNvCxnSpPr>
            <a:cxnSpLocks/>
          </p:cNvCxnSpPr>
          <p:nvPr/>
        </p:nvCxnSpPr>
        <p:spPr>
          <a:xfrm flipV="1">
            <a:off x="2934119" y="5538740"/>
            <a:ext cx="1014883" cy="904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1E8D89-E458-2346-9A30-00DCC65C1B4A}"/>
              </a:ext>
            </a:extLst>
          </p:cNvPr>
          <p:cNvCxnSpPr>
            <a:cxnSpLocks/>
          </p:cNvCxnSpPr>
          <p:nvPr/>
        </p:nvCxnSpPr>
        <p:spPr>
          <a:xfrm flipV="1">
            <a:off x="3989195" y="5345723"/>
            <a:ext cx="1065126" cy="193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BBEE51-4732-AA49-8862-12AC08CC1F6D}"/>
              </a:ext>
            </a:extLst>
          </p:cNvPr>
          <p:cNvCxnSpPr>
            <a:cxnSpLocks/>
          </p:cNvCxnSpPr>
          <p:nvPr/>
        </p:nvCxnSpPr>
        <p:spPr>
          <a:xfrm flipV="1">
            <a:off x="5054321" y="5034224"/>
            <a:ext cx="1041679" cy="3105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07BC1A-CBC8-5B44-B237-3067A55E7F1C}"/>
              </a:ext>
            </a:extLst>
          </p:cNvPr>
          <p:cNvCxnSpPr>
            <a:cxnSpLocks/>
          </p:cNvCxnSpPr>
          <p:nvPr/>
        </p:nvCxnSpPr>
        <p:spPr>
          <a:xfrm flipV="1">
            <a:off x="6096000" y="4493697"/>
            <a:ext cx="985765" cy="55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555CFD-03CD-584A-A39D-7289534250F1}"/>
              </a:ext>
            </a:extLst>
          </p:cNvPr>
          <p:cNvCxnSpPr>
            <a:cxnSpLocks/>
          </p:cNvCxnSpPr>
          <p:nvPr/>
        </p:nvCxnSpPr>
        <p:spPr>
          <a:xfrm flipV="1">
            <a:off x="7061283" y="3857440"/>
            <a:ext cx="766819" cy="6385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9998AC-007B-6F4D-8BFA-99C84758C969}"/>
              </a:ext>
            </a:extLst>
          </p:cNvPr>
          <p:cNvCxnSpPr>
            <a:cxnSpLocks/>
          </p:cNvCxnSpPr>
          <p:nvPr/>
        </p:nvCxnSpPr>
        <p:spPr>
          <a:xfrm flipV="1">
            <a:off x="7769990" y="3134263"/>
            <a:ext cx="591983" cy="770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62804B-C0CB-AD4C-A572-57D8CAAFC017}"/>
              </a:ext>
            </a:extLst>
          </p:cNvPr>
          <p:cNvCxnSpPr>
            <a:cxnSpLocks/>
          </p:cNvCxnSpPr>
          <p:nvPr/>
        </p:nvCxnSpPr>
        <p:spPr>
          <a:xfrm flipV="1">
            <a:off x="8314608" y="2421653"/>
            <a:ext cx="533332" cy="77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D62D14-C807-D444-94E0-7EDFD8221D1F}"/>
              </a:ext>
            </a:extLst>
          </p:cNvPr>
          <p:cNvCxnSpPr>
            <a:cxnSpLocks/>
          </p:cNvCxnSpPr>
          <p:nvPr/>
        </p:nvCxnSpPr>
        <p:spPr>
          <a:xfrm flipV="1">
            <a:off x="8843214" y="1308916"/>
            <a:ext cx="467311" cy="1115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81CB55-68E0-9644-A9D5-3F94E983680F}"/>
              </a:ext>
            </a:extLst>
          </p:cNvPr>
          <p:cNvCxnSpPr>
            <a:cxnSpLocks/>
          </p:cNvCxnSpPr>
          <p:nvPr/>
        </p:nvCxnSpPr>
        <p:spPr>
          <a:xfrm flipV="1">
            <a:off x="1507253" y="5616266"/>
            <a:ext cx="1426866" cy="12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C3DC041-B4FB-3E40-8398-997FD9C9012C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12337"/>
              <a:gd name="adj2" fmla="val 170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pic>
        <p:nvPicPr>
          <p:cNvPr id="22" name="Content Placeholder 13">
            <a:extLst>
              <a:ext uri="{FF2B5EF4-FFF2-40B4-BE49-F238E27FC236}">
                <a16:creationId xmlns:a16="http://schemas.microsoft.com/office/drawing/2014/main" id="{95B225EA-4C3D-6BDE-E56B-C2256CF4A2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524217" y="2375383"/>
            <a:ext cx="5728379" cy="1481127"/>
          </a:xfrm>
          <a:ln w="38100">
            <a:solidFill>
              <a:schemeClr val="accent1"/>
            </a:solidFill>
          </a:ln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5AD844B-06D6-A0E8-FE56-30C170F1BFCF}"/>
              </a:ext>
            </a:extLst>
          </p:cNvPr>
          <p:cNvSpPr/>
          <p:nvPr/>
        </p:nvSpPr>
        <p:spPr>
          <a:xfrm>
            <a:off x="6026931" y="2374453"/>
            <a:ext cx="1158371" cy="13909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0B5F481-513E-0343-BC0B-625896751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57"/>
          <a:stretch/>
        </p:blipFill>
        <p:spPr>
          <a:xfrm>
            <a:off x="5963333" y="1774871"/>
            <a:ext cx="6228667" cy="951164"/>
          </a:xfrm>
          <a:prstGeom prst="rect">
            <a:avLst/>
          </a:prstGeom>
        </p:spPr>
      </p:pic>
      <p:pic>
        <p:nvPicPr>
          <p:cNvPr id="11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E1A2C06-149B-0D4E-8BA4-CDE56BC8D5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6692"/>
          <a:stretch/>
        </p:blipFill>
        <p:spPr>
          <a:xfrm>
            <a:off x="6010770" y="2726035"/>
            <a:ext cx="6149716" cy="3321965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E18828-F7B9-AB42-8787-CFE0C0A4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540B Parameters: </a:t>
            </a:r>
            <a:br>
              <a:rPr lang="en-US" sz="4000" dirty="0"/>
            </a:br>
            <a:r>
              <a:rPr lang="en-US" sz="4000" dirty="0"/>
              <a:t>More Parameters </a:t>
            </a:r>
            <a:r>
              <a:rPr lang="en-US" sz="4000" dirty="0">
                <a:sym typeface="Wingdings" pitchFamily="2" charset="2"/>
              </a:rPr>
              <a:t> Better Scores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More Supervision  Better Scores</a:t>
            </a:r>
            <a:endParaRPr lang="en-US" sz="4000" dirty="0"/>
          </a:p>
        </p:txBody>
      </p:sp>
      <p:pic>
        <p:nvPicPr>
          <p:cNvPr id="8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8B399452-FF3A-0E4D-B2A0-731D0A99CD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3308"/>
          <a:stretch/>
        </p:blipFill>
        <p:spPr>
          <a:xfrm>
            <a:off x="78562" y="1774871"/>
            <a:ext cx="6197153" cy="438206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6289F-D671-BC4F-B8E4-B9386C71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DB8EC-D018-4C4E-8873-A7D5EC2B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6A0DB-9F46-4C40-A3A3-BDEB5EF5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18</a:t>
            </a:fld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EBC288-4F3E-5147-9CBB-4179B09A168E}"/>
              </a:ext>
            </a:extLst>
          </p:cNvPr>
          <p:cNvSpPr/>
          <p:nvPr/>
        </p:nvSpPr>
        <p:spPr>
          <a:xfrm>
            <a:off x="5304165" y="2210278"/>
            <a:ext cx="791836" cy="39466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FE88B9-B3C7-B643-BEAA-809465C8DB0C}"/>
              </a:ext>
            </a:extLst>
          </p:cNvPr>
          <p:cNvSpPr/>
          <p:nvPr/>
        </p:nvSpPr>
        <p:spPr>
          <a:xfrm>
            <a:off x="11202879" y="2158637"/>
            <a:ext cx="791836" cy="39466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9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BF56A0-B79D-0CE5-426C-F13626A0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and Opportunities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535E2D-B276-CFAB-BA2F-4BEB02E27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Industrial Scale SOTA-Chasing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D2E2C8-B1F1-D6F2-834C-4FC4F2A753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$$</a:t>
            </a:r>
          </a:p>
          <a:p>
            <a:pPr lvl="1"/>
            <a:r>
              <a:rPr lang="en-US" dirty="0"/>
              <a:t>Staff (size of staff)</a:t>
            </a:r>
          </a:p>
          <a:p>
            <a:pPr lvl="1"/>
            <a:r>
              <a:rPr lang="en-US" dirty="0"/>
              <a:t>Logistics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Risk-adverse</a:t>
            </a:r>
          </a:p>
          <a:p>
            <a:pPr lvl="1"/>
            <a:r>
              <a:rPr lang="en-US" dirty="0"/>
              <a:t>Big $$ </a:t>
            </a:r>
            <a:r>
              <a:rPr lang="en-US" dirty="0">
                <a:sym typeface="Wingdings" pitchFamily="2" charset="2"/>
              </a:rPr>
              <a:t> Too Big to Fail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E439BD-DD8E-F23F-F5B3-B2F6A8428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Opportunities for the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F992B08-FEFA-F2BA-D9B7-F329B8D5838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Smaller projects </a:t>
                </a:r>
                <a:r>
                  <a:rPr lang="en-US" dirty="0">
                    <a:sym typeface="Wingdings" pitchFamily="2" charset="2"/>
                  </a:rPr>
                  <a:t> Creativity</a:t>
                </a:r>
              </a:p>
              <a:p>
                <a:r>
                  <a:rPr lang="en-US" dirty="0">
                    <a:sym typeface="Wingdings" pitchFamily="2" charset="2"/>
                  </a:rPr>
                  <a:t>Martial Arts: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Use their strengths to your advantage</a:t>
                </a:r>
              </a:p>
              <a:p>
                <a:r>
                  <a:rPr lang="en-US" dirty="0">
                    <a:sym typeface="Wingdings" pitchFamily="2" charset="2"/>
                  </a:rPr>
                  <a:t>Community</a:t>
                </a:r>
              </a:p>
              <a:p>
                <a:pPr lvl="1"/>
                <a:r>
                  <a:rPr lang="en-US" b="0" dirty="0">
                    <a:sym typeface="Wingdings" pitchFamily="2" charset="2"/>
                  </a:rPr>
                  <a:t>Large: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𝑠𝑡𝑢𝑑𝑒𝑛𝑡𝑠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≫|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𝑠𝑡𝑎𝑓𝑓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|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Willingness to share: </a:t>
                </a:r>
                <a:r>
                  <a:rPr lang="en-US" dirty="0" err="1">
                    <a:sym typeface="Wingdings" pitchFamily="2" charset="2"/>
                  </a:rPr>
                  <a:t>github</a:t>
                </a:r>
                <a:r>
                  <a:rPr lang="en-US" dirty="0">
                    <a:sym typeface="Wingdings" pitchFamily="2" charset="2"/>
                  </a:rPr>
                  <a:t>, </a:t>
                </a:r>
                <a:r>
                  <a:rPr lang="en-US" dirty="0" err="1">
                    <a:sym typeface="Wingdings" pitchFamily="2" charset="2"/>
                  </a:rPr>
                  <a:t>arXiv</a:t>
                </a:r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F992B08-FEFA-F2BA-D9B7-F329B8D58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2200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E6644-7265-A71C-38C2-0756694C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A78CF-DDA5-9DB3-54C2-81E260BC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DBEA9-E622-E249-413E-A03A755E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19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B58C715-8F2E-B158-0093-191CD170FD59}"/>
              </a:ext>
            </a:extLst>
          </p:cNvPr>
          <p:cNvSpPr/>
          <p:nvPr/>
        </p:nvSpPr>
        <p:spPr>
          <a:xfrm>
            <a:off x="4157592" y="5412448"/>
            <a:ext cx="2488724" cy="943902"/>
          </a:xfrm>
          <a:prstGeom prst="wedgeRoundRectCallout">
            <a:avLst>
              <a:gd name="adj1" fmla="val 44035"/>
              <a:gd name="adj2" fmla="val -128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Standards!!</a:t>
            </a:r>
          </a:p>
          <a:p>
            <a:pPr algn="ctr"/>
            <a:r>
              <a:rPr lang="en-US" dirty="0"/>
              <a:t>(Builds Community)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F442CEA-1379-5C1B-1FE3-834C280526D9}"/>
              </a:ext>
            </a:extLst>
          </p:cNvPr>
          <p:cNvSpPr/>
          <p:nvPr/>
        </p:nvSpPr>
        <p:spPr>
          <a:xfrm>
            <a:off x="7053368" y="5635798"/>
            <a:ext cx="1388116" cy="720552"/>
          </a:xfrm>
          <a:prstGeom prst="wedgeRoundRectCallout">
            <a:avLst>
              <a:gd name="adj1" fmla="val -72312"/>
              <a:gd name="adj2" fmla="val -2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gft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2D98329-0379-0E4E-B4C2-14E82F02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4" y="2319758"/>
            <a:ext cx="10457022" cy="167509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Question: How do I </a:t>
            </a:r>
            <a:r>
              <a:rPr lang="en-US" b="1" i="1" u="sng" dirty="0">
                <a:uFill>
                  <a:solidFill>
                    <a:srgbClr val="FF0000"/>
                  </a:solidFill>
                </a:uFill>
              </a:rPr>
              <a:t>use</a:t>
            </a:r>
            <a:r>
              <a:rPr lang="en-US" dirty="0"/>
              <a:t> the good stuff?</a:t>
            </a:r>
            <a:br>
              <a:rPr lang="en-US" dirty="0"/>
            </a:br>
            <a:r>
              <a:rPr lang="en-US" dirty="0"/>
              <a:t>Answer: </a:t>
            </a:r>
            <a:r>
              <a:rPr lang="en-US" i="1" dirty="0" err="1"/>
              <a:t>gft_predict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</a:t>
            </a:fld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3B01C5-8081-EA4E-AC78-4F333F1B2C88}"/>
              </a:ext>
            </a:extLst>
          </p:cNvPr>
          <p:cNvSpPr/>
          <p:nvPr/>
        </p:nvSpPr>
        <p:spPr>
          <a:xfrm>
            <a:off x="10662016" y="2051046"/>
            <a:ext cx="1383568" cy="70854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model specified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01DB32D-AC28-594C-861A-B8C72D1E0013}"/>
              </a:ext>
            </a:extLst>
          </p:cNvPr>
          <p:cNvSpPr txBox="1">
            <a:spLocks/>
          </p:cNvSpPr>
          <p:nvPr/>
        </p:nvSpPr>
        <p:spPr>
          <a:xfrm>
            <a:off x="790327" y="1690688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/>
              <p:nvPr/>
            </p:nvSpPr>
            <p:spPr>
              <a:xfrm>
                <a:off x="5965368" y="1070886"/>
                <a:ext cx="1448475" cy="39897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68" y="1070886"/>
                <a:ext cx="1448475" cy="39897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/>
              <p:nvPr/>
            </p:nvSpPr>
            <p:spPr>
              <a:xfrm>
                <a:off x="2015879" y="3930485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79" y="3930485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/>
              <p:nvPr/>
            </p:nvSpPr>
            <p:spPr>
              <a:xfrm>
                <a:off x="4335311" y="3930484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11" y="3930484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1BB0C7B-B99E-A34D-8DC0-033412D9FC17}"/>
              </a:ext>
            </a:extLst>
          </p:cNvPr>
          <p:cNvSpPr/>
          <p:nvPr/>
        </p:nvSpPr>
        <p:spPr>
          <a:xfrm>
            <a:off x="6076685" y="392449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480241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37B80-3C63-644D-949D-6DB0F3958D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Hubs: PyTorch is Popular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sz="3600" dirty="0"/>
                  <a:t>On </a:t>
                </a:r>
                <a:r>
                  <a:rPr lang="en-US" sz="3600" dirty="0" err="1"/>
                  <a:t>HuggingFace</a:t>
                </a:r>
                <a:r>
                  <a:rPr lang="en-US" sz="3600" dirty="0"/>
                  <a:t>, </a:t>
                </a:r>
                <a:r>
                  <a:rPr lang="en-US" sz="3600" dirty="0" err="1"/>
                  <a:t>PyTorch</a:t>
                </a:r>
                <a:r>
                  <a:rPr lang="en-US" sz="3600" dirty="0"/>
                  <a:t> &gt; JAX &gt; TensorFlow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37B80-3C63-644D-949D-6DB0F3958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8571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C5524A-4871-EB47-8F4C-5514CC8B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84" y="1681163"/>
            <a:ext cx="5157787" cy="823912"/>
          </a:xfrm>
        </p:spPr>
        <p:txBody>
          <a:bodyPr/>
          <a:lstStyle/>
          <a:p>
            <a:r>
              <a:rPr lang="en-US" dirty="0"/>
              <a:t>25k </a:t>
            </a:r>
            <a:r>
              <a:rPr lang="en-US" dirty="0" err="1"/>
              <a:t>PyTorch</a:t>
            </a:r>
            <a:r>
              <a:rPr lang="en-US" dirty="0"/>
              <a:t>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18DE9C-93C0-0A45-836A-6B9292B4A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89924"/>
            <a:ext cx="5183188" cy="823912"/>
          </a:xfrm>
        </p:spPr>
        <p:txBody>
          <a:bodyPr/>
          <a:lstStyle/>
          <a:p>
            <a:r>
              <a:rPr lang="en-US" dirty="0"/>
              <a:t>6k JAX Models</a:t>
            </a:r>
          </a:p>
        </p:txBody>
      </p:sp>
      <p:pic>
        <p:nvPicPr>
          <p:cNvPr id="13" name="Content Placeholder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D754A70-C343-4345-8F84-DD00B851A0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33798"/>
          <a:stretch/>
        </p:blipFill>
        <p:spPr>
          <a:xfrm>
            <a:off x="6096000" y="2623038"/>
            <a:ext cx="5833841" cy="3565357"/>
          </a:xfrm>
          <a:ln>
            <a:solidFill>
              <a:schemeClr val="accent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F5452-8FB8-6248-9AD9-4001EC0F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88A22-7E68-944A-92C7-4C27F11C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5D4C4-54F8-AF48-860E-03153441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20</a:t>
            </a:fld>
            <a:endParaRPr lang="en-US"/>
          </a:p>
        </p:txBody>
      </p:sp>
      <p:pic>
        <p:nvPicPr>
          <p:cNvPr id="19" name="Content Placeholder 1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B0597A8-224A-D044-BC21-56441FE3E6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35447" b="1221"/>
          <a:stretch/>
        </p:blipFill>
        <p:spPr>
          <a:xfrm>
            <a:off x="89184" y="2623038"/>
            <a:ext cx="5824955" cy="3565357"/>
          </a:xfrm>
          <a:ln>
            <a:solidFill>
              <a:schemeClr val="accent1"/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0A718C0-A7D3-67C0-7B9B-51695A1A5436}"/>
              </a:ext>
            </a:extLst>
          </p:cNvPr>
          <p:cNvSpPr/>
          <p:nvPr/>
        </p:nvSpPr>
        <p:spPr>
          <a:xfrm>
            <a:off x="2668077" y="1663144"/>
            <a:ext cx="4878300" cy="471957"/>
          </a:xfrm>
          <a:prstGeom prst="wedgeRoundRectCallout">
            <a:avLst>
              <a:gd name="adj1" fmla="val -26812"/>
              <a:gd name="adj2" fmla="val -71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Ease-of-Use &gt;&gt; System Performance</a:t>
            </a:r>
          </a:p>
        </p:txBody>
      </p:sp>
    </p:spTree>
    <p:extLst>
      <p:ext uri="{BB962C8B-B14F-4D97-AF65-F5344CB8AC3E}">
        <p14:creationId xmlns:p14="http://schemas.microsoft.com/office/powerpoint/2010/main" val="349898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21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9"/>
            <a:ext cx="6720210" cy="1070544"/>
          </a:xfrm>
          <a:prstGeom prst="wedgeRoundRectCallout">
            <a:avLst>
              <a:gd name="adj1" fmla="val -30927"/>
              <a:gd name="adj2" fmla="val -175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Industry has an ``unfair advantage’’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Big Investments </a:t>
            </a:r>
            <a:r>
              <a:rPr lang="en-US" sz="2000" dirty="0">
                <a:sym typeface="Wingdings" pitchFamily="2" charset="2"/>
              </a:rPr>
              <a:t> Risk Adverse  Less Creativity</a:t>
            </a:r>
            <a:endParaRPr lang="en-US" sz="20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7659894" y="242592"/>
            <a:ext cx="4308943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  <a:p>
            <a:r>
              <a:rPr lang="en-US" sz="2400" dirty="0"/>
              <a:t>&amp; Computational Linguistics</a:t>
            </a:r>
          </a:p>
        </p:txBody>
      </p:sp>
    </p:spTree>
    <p:extLst>
      <p:ext uri="{BB962C8B-B14F-4D97-AF65-F5344CB8AC3E}">
        <p14:creationId xmlns:p14="http://schemas.microsoft.com/office/powerpoint/2010/main" val="19560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911FA-ECB2-404F-B236-69B510B5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886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use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Why de-emphasize pre-training?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8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F0F0056-3332-634E-945E-C6FA67DA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Higher-Level Little Languages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85FCA5CD-3804-164F-B8D0-18E4ACD69E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Ease of use</a:t>
                </a:r>
              </a:p>
              <a:p>
                <a:pPr lvl="1"/>
                <a:r>
                  <a:rPr lang="en-US" dirty="0"/>
                  <a:t>Accessible to broader audience</a:t>
                </a:r>
              </a:p>
              <a:p>
                <a:r>
                  <a:rPr lang="en-US" dirty="0"/>
                  <a:t>Hide complexity</a:t>
                </a:r>
              </a:p>
              <a:p>
                <a:pPr lvl="1"/>
                <a:r>
                  <a:rPr lang="en-US" dirty="0"/>
                  <a:t>1-line of </a:t>
                </a:r>
                <a:r>
                  <a:rPr lang="en-US" dirty="0" err="1"/>
                  <a:t>gft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800+ lines of python</a:t>
                </a:r>
              </a:p>
              <a:p>
                <a:pPr lvl="1"/>
                <a:r>
                  <a:rPr lang="en-US" dirty="0"/>
                  <a:t>More transparency; fewer bugs</a:t>
                </a:r>
              </a:p>
              <a:p>
                <a:r>
                  <a:rPr lang="en-US" dirty="0"/>
                  <a:t>Encourage community</a:t>
                </a:r>
              </a:p>
              <a:p>
                <a:pPr lvl="1"/>
                <a:r>
                  <a:rPr lang="en-US" dirty="0"/>
                  <a:t>Sharing data, models, tasks</a:t>
                </a:r>
              </a:p>
              <a:p>
                <a:pPr lvl="1"/>
                <a:r>
                  <a:rPr lang="en-US" dirty="0"/>
                  <a:t>Replication</a:t>
                </a:r>
              </a:p>
            </p:txBody>
          </p:sp>
        </mc:Choice>
        <mc:Fallback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85FCA5CD-3804-164F-B8D0-18E4ACD69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3EBF6-6486-7844-B6D5-3480140353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Avoid special cases</a:t>
            </a:r>
          </a:p>
          <a:p>
            <a:pPr lvl="1"/>
            <a:r>
              <a:rPr lang="en-US" dirty="0"/>
              <a:t>Standard examples on hubs </a:t>
            </a:r>
          </a:p>
          <a:p>
            <a:pPr lvl="2"/>
            <a:r>
              <a:rPr lang="en-US" dirty="0"/>
              <a:t>expect users to modify python</a:t>
            </a:r>
          </a:p>
          <a:p>
            <a:pPr lvl="2"/>
            <a:r>
              <a:rPr lang="en-US" dirty="0"/>
              <a:t>different programs for different datasets/models/tasks</a:t>
            </a:r>
          </a:p>
          <a:p>
            <a:pPr lvl="1"/>
            <a:r>
              <a:rPr lang="en-US" i="1" dirty="0" err="1"/>
              <a:t>gft</a:t>
            </a:r>
            <a:r>
              <a:rPr lang="en-US" dirty="0"/>
              <a:t> encourages code re-use</a:t>
            </a:r>
          </a:p>
          <a:p>
            <a:pPr lvl="2"/>
            <a:r>
              <a:rPr lang="en-US" dirty="0" err="1"/>
              <a:t>gft</a:t>
            </a:r>
            <a:r>
              <a:rPr lang="en-US" dirty="0"/>
              <a:t> uses same code as examples</a:t>
            </a:r>
          </a:p>
          <a:p>
            <a:pPr lvl="2"/>
            <a:r>
              <a:rPr lang="en-US" dirty="0"/>
              <a:t>with same performance and computational costs</a:t>
            </a:r>
          </a:p>
          <a:p>
            <a:pPr lvl="2"/>
            <a:r>
              <a:rPr lang="en-US" dirty="0"/>
              <a:t>but generalizes over more datasets/models/tasks</a:t>
            </a:r>
          </a:p>
          <a:p>
            <a:r>
              <a:rPr lang="en-US" dirty="0"/>
              <a:t>Portability across suppliers</a:t>
            </a:r>
          </a:p>
          <a:p>
            <a:pPr lvl="1"/>
            <a:r>
              <a:rPr lang="en-US" dirty="0"/>
              <a:t>Mix and Match Across Hubs 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linkClick r:id="rId3"/>
              </a:rPr>
              <a:t>HuggingFace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PaddleNLP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BDF95-111E-F849-BCDC-9B21BD9A3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FF201-104E-924E-B6DA-7E73C0C0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31EA-F9E1-F544-8AD7-2C54AB16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59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056E-4AD2-DB87-F523-6941C802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E05E-0739-35EA-64A2-DF94C6F00E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 </a:t>
            </a:r>
            <a:r>
              <a:rPr lang="en-US" dirty="0" err="1"/>
              <a:t>github</a:t>
            </a:r>
            <a:r>
              <a:rPr lang="en-US" dirty="0"/>
              <a:t> for code &amp; examples </a:t>
            </a:r>
          </a:p>
          <a:p>
            <a:r>
              <a:rPr lang="en-US" dirty="0"/>
              <a:t>Amazing how much can be done with so little</a:t>
            </a:r>
          </a:p>
          <a:p>
            <a:r>
              <a:rPr lang="en-US" dirty="0"/>
              <a:t>Higher level (little) languages like </a:t>
            </a:r>
            <a:r>
              <a:rPr lang="en-US" i="1" dirty="0" err="1"/>
              <a:t>gft</a:t>
            </a:r>
            <a:r>
              <a:rPr lang="en-US" dirty="0"/>
              <a:t> have many advantages over examples found on hubs: </a:t>
            </a:r>
          </a:p>
          <a:p>
            <a:pPr lvl="1"/>
            <a:r>
              <a:rPr lang="en-US" dirty="0"/>
              <a:t>Short (1-line) programs are </a:t>
            </a:r>
          </a:p>
          <a:p>
            <a:pPr lvl="2"/>
            <a:r>
              <a:rPr lang="en-US" dirty="0"/>
              <a:t>easier to read and write, </a:t>
            </a:r>
          </a:p>
          <a:p>
            <a:pPr lvl="2"/>
            <a:r>
              <a:rPr lang="en-US" dirty="0"/>
              <a:t>more transparent and </a:t>
            </a:r>
          </a:p>
          <a:p>
            <a:pPr lvl="2"/>
            <a:r>
              <a:rPr lang="en-US" dirty="0"/>
              <a:t>more portable (across hubs)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1E84-DFF7-3535-3E07-751622F451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Accessible to masses</a:t>
            </a:r>
          </a:p>
          <a:p>
            <a:r>
              <a:rPr lang="en-US" dirty="0"/>
              <a:t>Demystify deep nets</a:t>
            </a:r>
          </a:p>
          <a:p>
            <a:pPr lvl="1"/>
            <a:r>
              <a:rPr lang="en-US" dirty="0"/>
              <a:t>No one would suggest regression-like methods are ``intelligent’’</a:t>
            </a:r>
          </a:p>
          <a:p>
            <a:r>
              <a:rPr lang="en-US" dirty="0"/>
              <a:t>Teaser for Part B:</a:t>
            </a:r>
          </a:p>
          <a:p>
            <a:pPr lvl="1"/>
            <a:r>
              <a:rPr lang="en-US" dirty="0"/>
              <a:t>To improve over Part A, we recommend Interdisciplinary combo</a:t>
            </a:r>
          </a:p>
          <a:p>
            <a:pPr lvl="2"/>
            <a:r>
              <a:rPr lang="en-US" dirty="0"/>
              <a:t>Deep Nets (recent progress)</a:t>
            </a:r>
          </a:p>
          <a:p>
            <a:pPr lvl="2"/>
            <a:r>
              <a:rPr lang="en-US" dirty="0"/>
              <a:t>AI Representation (decades)</a:t>
            </a:r>
          </a:p>
          <a:p>
            <a:pPr lvl="2"/>
            <a:r>
              <a:rPr lang="en-US" dirty="0"/>
              <a:t>Linguistics &amp; Philosophy (centuries)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1C8B1-D70D-1AFE-C81C-3415F6F9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E849F-CD65-E3C4-EC62-4912BDBA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98A8-1C0E-AFE8-37CE-59355541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B49EF5-DC15-6D44-862E-CC73EC48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Input: </a:t>
            </a:r>
            <a:r>
              <a:rPr lang="en-US" i="1" dirty="0"/>
              <a:t>I love you</a:t>
            </a:r>
            <a:br>
              <a:rPr lang="en-US" i="1" dirty="0"/>
            </a:br>
            <a:r>
              <a:rPr lang="en-US" dirty="0"/>
              <a:t>Output: Depends on Model (among other things)</a:t>
            </a:r>
            <a:endParaRPr lang="en-US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EB1EB1-6C30-344F-9311-7B2EBD14D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72" y="1825625"/>
            <a:ext cx="5617828" cy="4351338"/>
          </a:xfrm>
        </p:spPr>
        <p:txBody>
          <a:bodyPr/>
          <a:lstStyle/>
          <a:p>
            <a:r>
              <a:rPr lang="en-US" dirty="0"/>
              <a:t>Task: classify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Sentiment</a:t>
            </a:r>
          </a:p>
          <a:p>
            <a:pPr lvl="2"/>
            <a:r>
              <a:rPr lang="en-US" dirty="0"/>
              <a:t>Expected output label: positive</a:t>
            </a:r>
          </a:p>
          <a:p>
            <a:pPr lvl="1"/>
            <a:r>
              <a:rPr lang="en-US" dirty="0"/>
              <a:t>Fake News:</a:t>
            </a:r>
          </a:p>
          <a:p>
            <a:pPr lvl="2"/>
            <a:r>
              <a:rPr lang="en-US" dirty="0"/>
              <a:t>Expected output label: not fake (real)</a:t>
            </a:r>
          </a:p>
          <a:p>
            <a:pPr lvl="1"/>
            <a:r>
              <a:rPr lang="en-US" dirty="0"/>
              <a:t>Spam/Ham:</a:t>
            </a:r>
          </a:p>
          <a:p>
            <a:pPr lvl="2"/>
            <a:r>
              <a:rPr lang="en-US" dirty="0"/>
              <a:t>Expected output label: not spam (ham)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66F648-181A-2045-A7A1-75F98704B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565211" cy="3239789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model in …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I love you |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--task classify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--model $model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done</a:t>
            </a:r>
          </a:p>
          <a:p>
            <a:pPr marL="914400" lvl="2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D6B64-8668-0642-97D1-AA8EABA4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D9110-4448-4B41-9947-152C7C97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B169E-08FB-2141-A36F-C7046CDC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6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5EA3-B6F2-0341-87D4-520D3312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</p:spPr>
        <p:txBody>
          <a:bodyPr/>
          <a:lstStyle/>
          <a:p>
            <a:r>
              <a:rPr lang="en-US" dirty="0"/>
              <a:t>Many of these models produce reasonable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91AAB7-14A3-B343-8BCF-C1EAC3DE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019" y="0"/>
            <a:ext cx="8289981" cy="62401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DBB6-0266-2D49-AB75-498E418A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98D2-BDD2-DB40-944B-B5E84F41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80EB-D1E3-8943-B02D-4597F30F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61A39E0-B846-E04C-8962-6B034467E7DE}"/>
              </a:ext>
            </a:extLst>
          </p:cNvPr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Scores could be more confident</a:t>
            </a:r>
          </a:p>
        </p:txBody>
      </p:sp>
    </p:spTree>
    <p:extLst>
      <p:ext uri="{BB962C8B-B14F-4D97-AF65-F5344CB8AC3E}">
        <p14:creationId xmlns:p14="http://schemas.microsoft.com/office/powerpoint/2010/main" val="311490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7BFE-4139-7D42-B557-EF378B55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90" y="439266"/>
            <a:ext cx="1398373" cy="4293372"/>
          </a:xfrm>
        </p:spPr>
        <p:txBody>
          <a:bodyPr>
            <a:normAutofit/>
          </a:bodyPr>
          <a:lstStyle/>
          <a:p>
            <a:r>
              <a:rPr lang="en-US" dirty="0"/>
              <a:t>But…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C7D82-C175-CE4A-A441-F255A5EF9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21" y="132749"/>
            <a:ext cx="10668095" cy="59591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5CEE-E74D-C440-8A9F-35C91C2E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A83D-3AAA-9D47-810E-DF82E98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E68C1-EB3B-CB46-9D29-50554CF6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C7CD-9FB6-A1E7-D97B-21E87689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Debugging, Confusion Matrices &amp; Error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054BBC-E1CE-91E2-9012-E24257640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02" r="6333" b="52832"/>
          <a:stretch/>
        </p:blipFill>
        <p:spPr>
          <a:xfrm>
            <a:off x="-1" y="1722219"/>
            <a:ext cx="6081019" cy="31455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1212A-24D2-AC74-498D-1EA3954E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3EB36-CBBD-1319-9AF1-C653A708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F497D-F6A2-17EF-AE0C-369816B2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F810004-0C95-B134-C9B7-500EC9FB8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" t="48204"/>
          <a:stretch/>
        </p:blipFill>
        <p:spPr>
          <a:xfrm>
            <a:off x="6259630" y="1758254"/>
            <a:ext cx="5846233" cy="36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0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1A775A2-1040-DF49-BB90-AAD840C6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</a:t>
            </a:r>
            <a:r>
              <a:rPr lang="en-US" i="1" dirty="0" err="1"/>
              <a:t>gft_predict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3E6337F-3AFE-244A-B9D3-8C87816477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err="1"/>
                  <a:t>gft_predict</a:t>
                </a:r>
                <a:endParaRPr lang="en-US" dirty="0"/>
              </a:p>
              <a:p>
                <a:pPr lvl="1"/>
                <a:r>
                  <a:rPr lang="en-US" dirty="0"/>
                  <a:t>Input from a dataset or </a:t>
                </a:r>
                <a:r>
                  <a:rPr lang="en-US" i="1" dirty="0"/>
                  <a:t>stdin</a:t>
                </a:r>
                <a:endParaRPr lang="en-US" dirty="0"/>
              </a:p>
              <a:p>
                <a:pPr lvl="1"/>
                <a:r>
                  <a:rPr lang="en-US" dirty="0"/>
                  <a:t>Output to </a:t>
                </a:r>
                <a:r>
                  <a:rPr lang="en-US" i="1" dirty="0" err="1"/>
                  <a:t>stdout</a:t>
                </a:r>
                <a:endParaRPr lang="en-US" dirty="0"/>
              </a:p>
              <a:p>
                <a:r>
                  <a:rPr lang="en-US" dirty="0"/>
                  <a:t>Arguments (many are optional)</a:t>
                </a:r>
              </a:p>
              <a:p>
                <a:pPr lvl="1"/>
                <a:r>
                  <a:rPr lang="en-US" dirty="0"/>
                  <a:t>--data, --split, --model, --</a:t>
                </a:r>
                <a:r>
                  <a:rPr lang="en-US" dirty="0" err="1"/>
                  <a:t>eqn</a:t>
                </a:r>
                <a:r>
                  <a:rPr lang="en-US" dirty="0"/>
                  <a:t>, --task</a:t>
                </a:r>
              </a:p>
              <a:p>
                <a:pPr lvl="1"/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𝑙h𝑠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𝑟h𝑠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Variables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𝑙h𝑠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𝑟h𝑠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refer to columns in dataset</a:t>
                </a:r>
              </a:p>
              <a:p>
                <a:r>
                  <a:rPr lang="en-US" dirty="0"/>
                  <a:t>Since the terminology for tasks is currently in a state of flux,</a:t>
                </a:r>
              </a:p>
              <a:p>
                <a:pPr lvl="1"/>
                <a:r>
                  <a:rPr lang="en-US" dirty="0" err="1"/>
                  <a:t>gft</a:t>
                </a:r>
                <a:r>
                  <a:rPr lang="en-US" dirty="0"/>
                  <a:t> supports a number of aliases</a:t>
                </a:r>
              </a:p>
              <a:p>
                <a:pPr lvl="1"/>
                <a:r>
                  <a:rPr lang="en-US" dirty="0"/>
                  <a:t>(shown in parentheses)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3E6337F-3AFE-244A-B9D3-8C8781647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B2A517-9047-0243-8C45-0DB86371D2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Tasks (aliases in parenthesis)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 (text-classification)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classify_tokens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(token-classification)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classify_spans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(QA, question-answering)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classify_audio</a:t>
            </a:r>
            <a:r>
              <a:rPr lang="en-US" dirty="0"/>
              <a:t> (audio-classification)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classify_images</a:t>
            </a:r>
            <a:r>
              <a:rPr lang="en-US" dirty="0"/>
              <a:t> (image-classification)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regress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text-generation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MT (translation)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ASR </a:t>
            </a:r>
          </a:p>
          <a:p>
            <a:pPr lvl="2"/>
            <a:r>
              <a:rPr lang="en-US" dirty="0"/>
              <a:t>(</a:t>
            </a:r>
            <a:r>
              <a:rPr lang="en-US" dirty="0" err="1"/>
              <a:t>ctc</a:t>
            </a:r>
            <a:r>
              <a:rPr lang="en-US" dirty="0"/>
              <a:t>, automatic-speech-recognition)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fill-mask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872F6-E3B9-7B41-A6FD-847BF595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4E575-E0A7-E34D-99E7-EDFAB8ED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D1B32-EE00-2E40-8365-107B7752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44734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use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9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A172C-D5BB-16D1-300A-5326E4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De-emphasize Pre-Training?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F69D-4490-AF0C-00B9-4F33AEB9B9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BD67B-3D19-7EA7-7AFB-BB9A2F88C2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CE4BA-9C42-1813-07A8-3A4C532E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F53E-6D9E-032F-53FD-66861F59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CA73B-8679-AE53-4E42-6F11E5A4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9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1735</Words>
  <Application>Microsoft Macintosh PowerPoint</Application>
  <PresentationFormat>Widescreen</PresentationFormat>
  <Paragraphs>336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Two Questions</vt:lpstr>
      <vt:lpstr>Question: How do I use the good stuff? Answer: gft_predict</vt:lpstr>
      <vt:lpstr>Input: I love you Output: Depends on Model (among other things)</vt:lpstr>
      <vt:lpstr>Many of these models produce reasonable results</vt:lpstr>
      <vt:lpstr>But…</vt:lpstr>
      <vt:lpstr>Debugging, Confusion Matrices &amp; Error Analysis</vt:lpstr>
      <vt:lpstr>Inference: gft_predict</vt:lpstr>
      <vt:lpstr>Agenda: Part A </vt:lpstr>
      <vt:lpstr>Why De-emphasize Pre-Training?</vt:lpstr>
      <vt:lpstr>Standard 3-Step Recipe</vt:lpstr>
      <vt:lpstr>Models https://huggingface.co/models </vt:lpstr>
      <vt:lpstr>Model Compression (Distillation):  Important for Commercial Practice</vt:lpstr>
      <vt:lpstr>Lesson: Focus on Bottlenecks </vt:lpstr>
      <vt:lpstr>Base/Foundation/Pre-Trained Models Recommendation: Download f_pre  from Hubs</vt:lpstr>
      <vt:lpstr>Bigger Models are Better (but less efficient)</vt:lpstr>
      <vt:lpstr>540B Parameters:  https://arxiv.org/pdf/2204.02311.pdf </vt:lpstr>
      <vt:lpstr>Bigger Models are Better (but less efficient)</vt:lpstr>
      <vt:lpstr>540B Parameters:  More Parameters  Better Scores More Supervision  Better Scores</vt:lpstr>
      <vt:lpstr>Strengths and Opportunities</vt:lpstr>
      <vt:lpstr>Hubs: PyTorch is Popular (25k≫6k) On HuggingFace, PyTorch &gt; JAX &gt; TensorFlow</vt:lpstr>
      <vt:lpstr>Why Change Terminology?</vt:lpstr>
      <vt:lpstr> VLSI History http://www.eecs.mit.edu/docs/newsletter/VLSI.pdf http://ai.eecs.umich.edu/people/conway/Memoirs/MIT/MIT_Reminiscences.pdf   </vt:lpstr>
      <vt:lpstr>Agenda: Part A </vt:lpstr>
      <vt:lpstr>Advantages of Higher-Level Little Languages</vt:lpstr>
      <vt:lpstr>Part A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Questions</dc:title>
  <dc:creator>sglflqcz</dc:creator>
  <cp:lastModifiedBy>sglflqcz</cp:lastModifiedBy>
  <cp:revision>1</cp:revision>
  <dcterms:created xsi:type="dcterms:W3CDTF">2022-05-07T16:51:46Z</dcterms:created>
  <dcterms:modified xsi:type="dcterms:W3CDTF">2022-05-07T16:52:07Z</dcterms:modified>
</cp:coreProperties>
</file>